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aegu" panose="020B0600000101010101" charset="0"/>
      <p:regular r:id="rId14"/>
    </p:embeddedFont>
    <p:embeddedFont>
      <p:font typeface="Gaegu Bold" panose="020B0600000101010101" charset="0"/>
      <p:regular r:id="rId15"/>
    </p:embeddedFont>
    <p:embeddedFont>
      <p:font typeface="Lazydog" panose="020B0600000101010101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7" d="100"/>
          <a:sy n="97" d="100"/>
        </p:scale>
        <p:origin x="156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26" Type="http://schemas.openxmlformats.org/officeDocument/2006/relationships/image" Target="../media/image4.svg"/><Relationship Id="rId3" Type="http://schemas.openxmlformats.org/officeDocument/2006/relationships/image" Target="../media/image1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5" Type="http://schemas.openxmlformats.org/officeDocument/2006/relationships/image" Target="../media/image3.png"/><Relationship Id="rId2" Type="http://schemas.openxmlformats.org/officeDocument/2006/relationships/image" Target="../media/image25.png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jpe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2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image" Target="../media/image27.svg"/><Relationship Id="rId7" Type="http://schemas.openxmlformats.org/officeDocument/2006/relationships/image" Target="../media/image22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26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50.svg"/><Relationship Id="rId5" Type="http://schemas.openxmlformats.org/officeDocument/2006/relationships/image" Target="../media/image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18" Type="http://schemas.openxmlformats.org/officeDocument/2006/relationships/image" Target="../media/image67.png"/><Relationship Id="rId26" Type="http://schemas.openxmlformats.org/officeDocument/2006/relationships/image" Target="../media/image7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70.svg"/><Relationship Id="rId7" Type="http://schemas.openxmlformats.org/officeDocument/2006/relationships/image" Target="../media/image27.svg"/><Relationship Id="rId12" Type="http://schemas.openxmlformats.org/officeDocument/2006/relationships/image" Target="../media/image63.png"/><Relationship Id="rId17" Type="http://schemas.openxmlformats.org/officeDocument/2006/relationships/image" Target="../media/image66.svg"/><Relationship Id="rId25" Type="http://schemas.openxmlformats.org/officeDocument/2006/relationships/image" Target="../media/image2.svg"/><Relationship Id="rId2" Type="http://schemas.openxmlformats.org/officeDocument/2006/relationships/video" Target="../media/media1.mp4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11" Type="http://schemas.openxmlformats.org/officeDocument/2006/relationships/image" Target="../media/image62.svg"/><Relationship Id="rId24" Type="http://schemas.openxmlformats.org/officeDocument/2006/relationships/image" Target="../media/image1.pn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23" Type="http://schemas.openxmlformats.org/officeDocument/2006/relationships/image" Target="../media/image72.svg"/><Relationship Id="rId10" Type="http://schemas.openxmlformats.org/officeDocument/2006/relationships/image" Target="../media/image61.png"/><Relationship Id="rId19" Type="http://schemas.openxmlformats.org/officeDocument/2006/relationships/image" Target="../media/image68.svg"/><Relationship Id="rId4" Type="http://schemas.openxmlformats.org/officeDocument/2006/relationships/image" Target="../media/image3.png"/><Relationship Id="rId9" Type="http://schemas.openxmlformats.org/officeDocument/2006/relationships/image" Target="../media/image60.svg"/><Relationship Id="rId14" Type="http://schemas.openxmlformats.org/officeDocument/2006/relationships/image" Target="../media/image21.png"/><Relationship Id="rId22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21.png"/><Relationship Id="rId18" Type="http://schemas.openxmlformats.org/officeDocument/2006/relationships/image" Target="../media/image68.svg"/><Relationship Id="rId26" Type="http://schemas.openxmlformats.org/officeDocument/2006/relationships/image" Target="../media/image75.png"/><Relationship Id="rId3" Type="http://schemas.openxmlformats.org/officeDocument/2006/relationships/image" Target="../media/image27.svg"/><Relationship Id="rId21" Type="http://schemas.openxmlformats.org/officeDocument/2006/relationships/image" Target="../media/image71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7.png"/><Relationship Id="rId25" Type="http://schemas.openxmlformats.org/officeDocument/2006/relationships/image" Target="../media/image44.jpeg"/><Relationship Id="rId2" Type="http://schemas.openxmlformats.org/officeDocument/2006/relationships/image" Target="../media/image26.png"/><Relationship Id="rId16" Type="http://schemas.openxmlformats.org/officeDocument/2006/relationships/image" Target="../media/image66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63.png"/><Relationship Id="rId24" Type="http://schemas.openxmlformats.org/officeDocument/2006/relationships/image" Target="../media/image43.svg"/><Relationship Id="rId5" Type="http://schemas.openxmlformats.org/officeDocument/2006/relationships/image" Target="../media/image3.png"/><Relationship Id="rId15" Type="http://schemas.openxmlformats.org/officeDocument/2006/relationships/image" Target="../media/image65.png"/><Relationship Id="rId23" Type="http://schemas.openxmlformats.org/officeDocument/2006/relationships/image" Target="../media/image42.png"/><Relationship Id="rId10" Type="http://schemas.openxmlformats.org/officeDocument/2006/relationships/image" Target="../media/image62.svg"/><Relationship Id="rId19" Type="http://schemas.openxmlformats.org/officeDocument/2006/relationships/image" Target="../media/image69.png"/><Relationship Id="rId4" Type="http://schemas.openxmlformats.org/officeDocument/2006/relationships/image" Target="../media/image74.png"/><Relationship Id="rId9" Type="http://schemas.openxmlformats.org/officeDocument/2006/relationships/image" Target="../media/image61.png"/><Relationship Id="rId14" Type="http://schemas.openxmlformats.org/officeDocument/2006/relationships/image" Target="../media/image22.svg"/><Relationship Id="rId22" Type="http://schemas.openxmlformats.org/officeDocument/2006/relationships/image" Target="../media/image72.svg"/><Relationship Id="rId27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61.png"/><Relationship Id="rId18" Type="http://schemas.openxmlformats.org/officeDocument/2006/relationships/image" Target="../media/image68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71.png"/><Relationship Id="rId7" Type="http://schemas.openxmlformats.org/officeDocument/2006/relationships/image" Target="../media/image27.svg"/><Relationship Id="rId12" Type="http://schemas.openxmlformats.org/officeDocument/2006/relationships/image" Target="../media/image60.svg"/><Relationship Id="rId17" Type="http://schemas.openxmlformats.org/officeDocument/2006/relationships/image" Target="../media/image67.png"/><Relationship Id="rId2" Type="http://schemas.openxmlformats.org/officeDocument/2006/relationships/video" Target="../media/media2.mp4"/><Relationship Id="rId16" Type="http://schemas.openxmlformats.org/officeDocument/2006/relationships/image" Target="../media/image64.svg"/><Relationship Id="rId20" Type="http://schemas.openxmlformats.org/officeDocument/2006/relationships/image" Target="../media/image70.svg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22.svg"/><Relationship Id="rId15" Type="http://schemas.openxmlformats.org/officeDocument/2006/relationships/image" Target="../media/image63.png"/><Relationship Id="rId10" Type="http://schemas.openxmlformats.org/officeDocument/2006/relationships/image" Target="../media/image4.svg"/><Relationship Id="rId19" Type="http://schemas.openxmlformats.org/officeDocument/2006/relationships/image" Target="../media/image69.png"/><Relationship Id="rId4" Type="http://schemas.openxmlformats.org/officeDocument/2006/relationships/image" Target="../media/image21.png"/><Relationship Id="rId9" Type="http://schemas.openxmlformats.org/officeDocument/2006/relationships/image" Target="../media/image3.png"/><Relationship Id="rId14" Type="http://schemas.openxmlformats.org/officeDocument/2006/relationships/image" Target="../media/image62.svg"/><Relationship Id="rId22" Type="http://schemas.openxmlformats.org/officeDocument/2006/relationships/image" Target="../media/image7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4412" y="-5454912"/>
            <a:ext cx="21196825" cy="21196825"/>
          </a:xfrm>
          <a:custGeom>
            <a:avLst/>
            <a:gdLst/>
            <a:ahLst/>
            <a:cxnLst/>
            <a:rect l="l" t="t" r="r" b="b"/>
            <a:pathLst>
              <a:path w="21196825" h="21196825">
                <a:moveTo>
                  <a:pt x="0" y="0"/>
                </a:moveTo>
                <a:lnTo>
                  <a:pt x="21196824" y="0"/>
                </a:lnTo>
                <a:lnTo>
                  <a:pt x="21196824" y="21196824"/>
                </a:lnTo>
                <a:lnTo>
                  <a:pt x="0" y="2119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3210" y="3279633"/>
            <a:ext cx="11101580" cy="547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66"/>
              </a:lnSpc>
            </a:pPr>
            <a:r>
              <a:rPr lang="en-US" sz="15692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KI TAeK</a:t>
            </a:r>
          </a:p>
          <a:p>
            <a:pPr algn="ctr">
              <a:lnSpc>
                <a:spcPts val="13966"/>
              </a:lnSpc>
            </a:pPr>
            <a:r>
              <a:rPr lang="en-US" sz="15692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 nol ja</a:t>
            </a:r>
          </a:p>
          <a:p>
            <a:pPr algn="ctr">
              <a:lnSpc>
                <a:spcPts val="13966"/>
              </a:lnSpc>
            </a:pPr>
            <a:endParaRPr lang="en-US" sz="15692">
              <a:solidFill>
                <a:srgbClr val="00000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709865" y="7128497"/>
            <a:ext cx="7012748" cy="1440801"/>
          </a:xfrm>
          <a:custGeom>
            <a:avLst/>
            <a:gdLst/>
            <a:ahLst/>
            <a:cxnLst/>
            <a:rect l="l" t="t" r="r" b="b"/>
            <a:pathLst>
              <a:path w="7012748" h="1440801">
                <a:moveTo>
                  <a:pt x="0" y="0"/>
                </a:moveTo>
                <a:lnTo>
                  <a:pt x="7012748" y="0"/>
                </a:lnTo>
                <a:lnTo>
                  <a:pt x="7012748" y="1440801"/>
                </a:lnTo>
                <a:lnTo>
                  <a:pt x="0" y="1440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28562">
            <a:off x="6393806" y="68820"/>
            <a:ext cx="5644867" cy="2822433"/>
          </a:xfrm>
          <a:custGeom>
            <a:avLst/>
            <a:gdLst/>
            <a:ahLst/>
            <a:cxnLst/>
            <a:rect l="l" t="t" r="r" b="b"/>
            <a:pathLst>
              <a:path w="5644867" h="2822433">
                <a:moveTo>
                  <a:pt x="0" y="0"/>
                </a:moveTo>
                <a:lnTo>
                  <a:pt x="5644866" y="0"/>
                </a:lnTo>
                <a:lnTo>
                  <a:pt x="5644866" y="2822434"/>
                </a:lnTo>
                <a:lnTo>
                  <a:pt x="0" y="2822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24585" y="3768375"/>
            <a:ext cx="2000598" cy="2489432"/>
          </a:xfrm>
          <a:custGeom>
            <a:avLst/>
            <a:gdLst/>
            <a:ahLst/>
            <a:cxnLst/>
            <a:rect l="l" t="t" r="r" b="b"/>
            <a:pathLst>
              <a:path w="2000598" h="2489432">
                <a:moveTo>
                  <a:pt x="0" y="0"/>
                </a:moveTo>
                <a:lnTo>
                  <a:pt x="2000598" y="0"/>
                </a:lnTo>
                <a:lnTo>
                  <a:pt x="2000598" y="2489433"/>
                </a:lnTo>
                <a:lnTo>
                  <a:pt x="0" y="2489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844058">
            <a:off x="13510452" y="-705639"/>
            <a:ext cx="5971346" cy="4114800"/>
          </a:xfrm>
          <a:custGeom>
            <a:avLst/>
            <a:gdLst/>
            <a:ahLst/>
            <a:cxnLst/>
            <a:rect l="l" t="t" r="r" b="b"/>
            <a:pathLst>
              <a:path w="5971346" h="4114800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63282">
            <a:off x="14138249" y="1089830"/>
            <a:ext cx="2601432" cy="1111521"/>
          </a:xfrm>
          <a:custGeom>
            <a:avLst/>
            <a:gdLst/>
            <a:ahLst/>
            <a:cxnLst/>
            <a:rect l="l" t="t" r="r" b="b"/>
            <a:pathLst>
              <a:path w="2601432" h="1111521">
                <a:moveTo>
                  <a:pt x="0" y="0"/>
                </a:moveTo>
                <a:lnTo>
                  <a:pt x="2601432" y="0"/>
                </a:lnTo>
                <a:lnTo>
                  <a:pt x="2601432" y="1111521"/>
                </a:lnTo>
                <a:lnTo>
                  <a:pt x="0" y="1111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61642">
            <a:off x="14786985" y="3694935"/>
            <a:ext cx="1855006" cy="2636313"/>
          </a:xfrm>
          <a:custGeom>
            <a:avLst/>
            <a:gdLst/>
            <a:ahLst/>
            <a:cxnLst/>
            <a:rect l="l" t="t" r="r" b="b"/>
            <a:pathLst>
              <a:path w="1855006" h="2636313">
                <a:moveTo>
                  <a:pt x="0" y="0"/>
                </a:moveTo>
                <a:lnTo>
                  <a:pt x="1855005" y="0"/>
                </a:lnTo>
                <a:lnTo>
                  <a:pt x="1855005" y="2636313"/>
                </a:lnTo>
                <a:lnTo>
                  <a:pt x="0" y="26363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83411" y="6481005"/>
            <a:ext cx="2915128" cy="1547668"/>
          </a:xfrm>
          <a:custGeom>
            <a:avLst/>
            <a:gdLst/>
            <a:ahLst/>
            <a:cxnLst/>
            <a:rect l="l" t="t" r="r" b="b"/>
            <a:pathLst>
              <a:path w="2915128" h="1547668">
                <a:moveTo>
                  <a:pt x="0" y="0"/>
                </a:moveTo>
                <a:lnTo>
                  <a:pt x="2915128" y="0"/>
                </a:lnTo>
                <a:lnTo>
                  <a:pt x="2915128" y="1547668"/>
                </a:lnTo>
                <a:lnTo>
                  <a:pt x="0" y="15476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13434">
            <a:off x="231973" y="632064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40975" y="7556235"/>
            <a:ext cx="5147025" cy="3303454"/>
          </a:xfrm>
          <a:custGeom>
            <a:avLst/>
            <a:gdLst/>
            <a:ahLst/>
            <a:cxnLst/>
            <a:rect l="l" t="t" r="r" b="b"/>
            <a:pathLst>
              <a:path w="5147025" h="3303454">
                <a:moveTo>
                  <a:pt x="0" y="0"/>
                </a:moveTo>
                <a:lnTo>
                  <a:pt x="5147025" y="0"/>
                </a:lnTo>
                <a:lnTo>
                  <a:pt x="5147025" y="3303454"/>
                </a:lnTo>
                <a:lnTo>
                  <a:pt x="0" y="33034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819" y="-1292367"/>
            <a:ext cx="5337594" cy="4114800"/>
          </a:xfrm>
          <a:custGeom>
            <a:avLst/>
            <a:gdLst/>
            <a:ahLst/>
            <a:cxnLst/>
            <a:rect l="l" t="t" r="r" b="b"/>
            <a:pathLst>
              <a:path w="5337594" h="4114800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09712" y="1195767"/>
            <a:ext cx="2166997" cy="1772997"/>
          </a:xfrm>
          <a:custGeom>
            <a:avLst/>
            <a:gdLst/>
            <a:ahLst/>
            <a:cxnLst/>
            <a:rect l="l" t="t" r="r" b="b"/>
            <a:pathLst>
              <a:path w="2166997" h="1772997">
                <a:moveTo>
                  <a:pt x="0" y="0"/>
                </a:moveTo>
                <a:lnTo>
                  <a:pt x="2166996" y="0"/>
                </a:lnTo>
                <a:lnTo>
                  <a:pt x="2166996" y="1772998"/>
                </a:lnTo>
                <a:lnTo>
                  <a:pt x="0" y="177299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342549" y="6764471"/>
            <a:ext cx="5602903" cy="184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2"/>
              </a:lnSpc>
            </a:pPr>
            <a:r>
              <a:rPr lang="en-US" sz="4930" b="1" spc="-488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Created by </a:t>
            </a:r>
          </a:p>
          <a:p>
            <a:pPr algn="ctr">
              <a:lnSpc>
                <a:spcPts val="6902"/>
              </a:lnSpc>
            </a:pPr>
            <a:r>
              <a:rPr lang="en-US" sz="4930" b="1" spc="-488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Tae hyeon, KI TAEK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01" b="-334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62526" y="-5454912"/>
            <a:ext cx="21196825" cy="21196825"/>
          </a:xfrm>
          <a:custGeom>
            <a:avLst/>
            <a:gdLst/>
            <a:ahLst/>
            <a:cxnLst/>
            <a:rect l="l" t="t" r="r" b="b"/>
            <a:pathLst>
              <a:path w="21196825" h="21196825">
                <a:moveTo>
                  <a:pt x="0" y="0"/>
                </a:moveTo>
                <a:lnTo>
                  <a:pt x="21196825" y="0"/>
                </a:lnTo>
                <a:lnTo>
                  <a:pt x="21196825" y="21196824"/>
                </a:lnTo>
                <a:lnTo>
                  <a:pt x="0" y="21196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21104" y="630169"/>
            <a:ext cx="12845791" cy="4814881"/>
          </a:xfrm>
          <a:custGeom>
            <a:avLst/>
            <a:gdLst/>
            <a:ahLst/>
            <a:cxnLst/>
            <a:rect l="l" t="t" r="r" b="b"/>
            <a:pathLst>
              <a:path w="12845791" h="4814881">
                <a:moveTo>
                  <a:pt x="0" y="0"/>
                </a:moveTo>
                <a:lnTo>
                  <a:pt x="12845792" y="0"/>
                </a:lnTo>
                <a:lnTo>
                  <a:pt x="12845792" y="4814882"/>
                </a:lnTo>
                <a:lnTo>
                  <a:pt x="0" y="4814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7570" y="-2652343"/>
            <a:ext cx="7085301" cy="8747285"/>
          </a:xfrm>
          <a:custGeom>
            <a:avLst/>
            <a:gdLst/>
            <a:ahLst/>
            <a:cxnLst/>
            <a:rect l="l" t="t" r="r" b="b"/>
            <a:pathLst>
              <a:path w="7085301" h="8747285">
                <a:moveTo>
                  <a:pt x="0" y="0"/>
                </a:moveTo>
                <a:lnTo>
                  <a:pt x="7085301" y="0"/>
                </a:lnTo>
                <a:lnTo>
                  <a:pt x="7085301" y="8747285"/>
                </a:lnTo>
                <a:lnTo>
                  <a:pt x="0" y="87472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14141" y="8229600"/>
            <a:ext cx="3935245" cy="4114800"/>
          </a:xfrm>
          <a:custGeom>
            <a:avLst/>
            <a:gdLst/>
            <a:ahLst/>
            <a:cxnLst/>
            <a:rect l="l" t="t" r="r" b="b"/>
            <a:pathLst>
              <a:path w="3935245" h="4114800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04410">
            <a:off x="522076" y="6172705"/>
            <a:ext cx="2723269" cy="3568225"/>
          </a:xfrm>
          <a:custGeom>
            <a:avLst/>
            <a:gdLst/>
            <a:ahLst/>
            <a:cxnLst/>
            <a:rect l="l" t="t" r="r" b="b"/>
            <a:pathLst>
              <a:path w="2723269" h="3568225">
                <a:moveTo>
                  <a:pt x="0" y="0"/>
                </a:moveTo>
                <a:lnTo>
                  <a:pt x="2723269" y="0"/>
                </a:lnTo>
                <a:lnTo>
                  <a:pt x="2723269" y="3568225"/>
                </a:lnTo>
                <a:lnTo>
                  <a:pt x="0" y="35682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57576" y="7956817"/>
            <a:ext cx="6803448" cy="4114800"/>
          </a:xfrm>
          <a:custGeom>
            <a:avLst/>
            <a:gdLst/>
            <a:ahLst/>
            <a:cxnLst/>
            <a:rect l="l" t="t" r="r" b="b"/>
            <a:pathLst>
              <a:path w="6803448" h="4114800">
                <a:moveTo>
                  <a:pt x="0" y="0"/>
                </a:moveTo>
                <a:lnTo>
                  <a:pt x="6803448" y="0"/>
                </a:lnTo>
                <a:lnTo>
                  <a:pt x="68034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214777">
            <a:off x="2045790" y="3723923"/>
            <a:ext cx="2400530" cy="2200806"/>
          </a:xfrm>
          <a:custGeom>
            <a:avLst/>
            <a:gdLst/>
            <a:ahLst/>
            <a:cxnLst/>
            <a:rect l="l" t="t" r="r" b="b"/>
            <a:pathLst>
              <a:path w="2400530" h="2200806">
                <a:moveTo>
                  <a:pt x="0" y="0"/>
                </a:moveTo>
                <a:lnTo>
                  <a:pt x="2400530" y="0"/>
                </a:lnTo>
                <a:lnTo>
                  <a:pt x="2400530" y="2200806"/>
                </a:lnTo>
                <a:lnTo>
                  <a:pt x="0" y="22008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80242">
            <a:off x="999760" y="1232545"/>
            <a:ext cx="1308391" cy="1705248"/>
          </a:xfrm>
          <a:custGeom>
            <a:avLst/>
            <a:gdLst/>
            <a:ahLst/>
            <a:cxnLst/>
            <a:rect l="l" t="t" r="r" b="b"/>
            <a:pathLst>
              <a:path w="1308391" h="1705248">
                <a:moveTo>
                  <a:pt x="0" y="0"/>
                </a:moveTo>
                <a:lnTo>
                  <a:pt x="1308390" y="0"/>
                </a:lnTo>
                <a:lnTo>
                  <a:pt x="1308390" y="1705248"/>
                </a:lnTo>
                <a:lnTo>
                  <a:pt x="0" y="17052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75136">
            <a:off x="15816690" y="2432806"/>
            <a:ext cx="1745753" cy="2207274"/>
          </a:xfrm>
          <a:custGeom>
            <a:avLst/>
            <a:gdLst/>
            <a:ahLst/>
            <a:cxnLst/>
            <a:rect l="l" t="t" r="r" b="b"/>
            <a:pathLst>
              <a:path w="1745753" h="2207274">
                <a:moveTo>
                  <a:pt x="0" y="0"/>
                </a:moveTo>
                <a:lnTo>
                  <a:pt x="1745753" y="0"/>
                </a:lnTo>
                <a:lnTo>
                  <a:pt x="1745753" y="2207275"/>
                </a:lnTo>
                <a:lnTo>
                  <a:pt x="0" y="220727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12832" y="2583936"/>
            <a:ext cx="10462337" cy="194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sz="3199" spc="-207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저희는 TDD(Taehyeon-Driven Development)”태현 주도 개발팀”입니다. </a:t>
            </a:r>
          </a:p>
          <a:p>
            <a:pPr algn="ctr">
              <a:lnSpc>
                <a:spcPts val="3711"/>
              </a:lnSpc>
            </a:pPr>
            <a:r>
              <a:rPr lang="en-US" sz="3199" spc="-207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리더인 태현이와 이 웹 여행 마스터인 저로 팀원이 구성되어 있습니다.</a:t>
            </a:r>
          </a:p>
          <a:p>
            <a:pPr algn="ctr">
              <a:lnSpc>
                <a:spcPts val="3711"/>
              </a:lnSpc>
            </a:pPr>
            <a:endParaRPr lang="en-US" sz="3199" spc="-207"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  <a:p>
            <a:pPr marL="0" lvl="0" indent="0" algn="ctr">
              <a:lnSpc>
                <a:spcPts val="3711"/>
              </a:lnSpc>
              <a:spcBef>
                <a:spcPct val="0"/>
              </a:spcBef>
            </a:pPr>
            <a:r>
              <a:rPr lang="en-US" sz="3199" spc="-207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 </a:t>
            </a:r>
          </a:p>
        </p:txBody>
      </p:sp>
      <p:sp>
        <p:nvSpPr>
          <p:cNvPr id="13" name="Freeform 13"/>
          <p:cNvSpPr/>
          <p:nvPr/>
        </p:nvSpPr>
        <p:spPr>
          <a:xfrm>
            <a:off x="3256680" y="4478021"/>
            <a:ext cx="5035840" cy="4724533"/>
          </a:xfrm>
          <a:custGeom>
            <a:avLst/>
            <a:gdLst/>
            <a:ahLst/>
            <a:cxnLst/>
            <a:rect l="l" t="t" r="r" b="b"/>
            <a:pathLst>
              <a:path w="5035840" h="4724533">
                <a:moveTo>
                  <a:pt x="0" y="0"/>
                </a:moveTo>
                <a:lnTo>
                  <a:pt x="5035840" y="0"/>
                </a:lnTo>
                <a:lnTo>
                  <a:pt x="5035840" y="4724533"/>
                </a:lnTo>
                <a:lnTo>
                  <a:pt x="0" y="472453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54060" y="4533767"/>
            <a:ext cx="5035840" cy="4724533"/>
          </a:xfrm>
          <a:custGeom>
            <a:avLst/>
            <a:gdLst/>
            <a:ahLst/>
            <a:cxnLst/>
            <a:rect l="l" t="t" r="r" b="b"/>
            <a:pathLst>
              <a:path w="5035840" h="4724533">
                <a:moveTo>
                  <a:pt x="0" y="0"/>
                </a:moveTo>
                <a:lnTo>
                  <a:pt x="5035840" y="0"/>
                </a:lnTo>
                <a:lnTo>
                  <a:pt x="5035840" y="4724533"/>
                </a:lnTo>
                <a:lnTo>
                  <a:pt x="0" y="472453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08321">
            <a:off x="3793131" y="5067466"/>
            <a:ext cx="3679176" cy="2780495"/>
          </a:xfrm>
          <a:custGeom>
            <a:avLst/>
            <a:gdLst/>
            <a:ahLst/>
            <a:cxnLst/>
            <a:rect l="l" t="t" r="r" b="b"/>
            <a:pathLst>
              <a:path w="3679176" h="2780495">
                <a:moveTo>
                  <a:pt x="0" y="0"/>
                </a:moveTo>
                <a:lnTo>
                  <a:pt x="3679176" y="0"/>
                </a:lnTo>
                <a:lnTo>
                  <a:pt x="3679176" y="2780496"/>
                </a:lnTo>
                <a:lnTo>
                  <a:pt x="0" y="278049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60774" b="-15653"/>
            </a:stretch>
          </a:blipFill>
        </p:spPr>
      </p:sp>
      <p:sp>
        <p:nvSpPr>
          <p:cNvPr id="16" name="Freeform 16"/>
          <p:cNvSpPr/>
          <p:nvPr/>
        </p:nvSpPr>
        <p:spPr>
          <a:xfrm rot="-210769">
            <a:off x="9551394" y="5066953"/>
            <a:ext cx="3625172" cy="2893666"/>
          </a:xfrm>
          <a:custGeom>
            <a:avLst/>
            <a:gdLst/>
            <a:ahLst/>
            <a:cxnLst/>
            <a:rect l="l" t="t" r="r" b="b"/>
            <a:pathLst>
              <a:path w="3625172" h="2893666">
                <a:moveTo>
                  <a:pt x="0" y="0"/>
                </a:moveTo>
                <a:lnTo>
                  <a:pt x="3625172" y="0"/>
                </a:lnTo>
                <a:lnTo>
                  <a:pt x="3625172" y="2893666"/>
                </a:lnTo>
                <a:lnTo>
                  <a:pt x="0" y="289366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11962" b="-20987"/>
            </a:stretch>
          </a:blipFill>
        </p:spPr>
      </p:sp>
      <p:sp>
        <p:nvSpPr>
          <p:cNvPr id="17" name="Freeform 17"/>
          <p:cNvSpPr/>
          <p:nvPr/>
        </p:nvSpPr>
        <p:spPr>
          <a:xfrm rot="-199187">
            <a:off x="9814341" y="8121192"/>
            <a:ext cx="3429943" cy="704697"/>
          </a:xfrm>
          <a:custGeom>
            <a:avLst/>
            <a:gdLst/>
            <a:ahLst/>
            <a:cxnLst/>
            <a:rect l="l" t="t" r="r" b="b"/>
            <a:pathLst>
              <a:path w="3429943" h="704697">
                <a:moveTo>
                  <a:pt x="0" y="0"/>
                </a:moveTo>
                <a:lnTo>
                  <a:pt x="3429943" y="0"/>
                </a:lnTo>
                <a:lnTo>
                  <a:pt x="3429943" y="704697"/>
                </a:lnTo>
                <a:lnTo>
                  <a:pt x="0" y="70469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85086">
            <a:off x="4059628" y="8097663"/>
            <a:ext cx="3429943" cy="704697"/>
          </a:xfrm>
          <a:custGeom>
            <a:avLst/>
            <a:gdLst/>
            <a:ahLst/>
            <a:cxnLst/>
            <a:rect l="l" t="t" r="r" b="b"/>
            <a:pathLst>
              <a:path w="3429943" h="704697">
                <a:moveTo>
                  <a:pt x="0" y="0"/>
                </a:moveTo>
                <a:lnTo>
                  <a:pt x="3429944" y="0"/>
                </a:lnTo>
                <a:lnTo>
                  <a:pt x="3429944" y="704698"/>
                </a:lnTo>
                <a:lnTo>
                  <a:pt x="0" y="7046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912832" y="1404128"/>
            <a:ext cx="9491800" cy="117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TEAM BUILDING</a:t>
            </a:r>
          </a:p>
        </p:txBody>
      </p:sp>
      <p:sp>
        <p:nvSpPr>
          <p:cNvPr id="20" name="TextBox 20"/>
          <p:cNvSpPr txBox="1"/>
          <p:nvPr/>
        </p:nvSpPr>
        <p:spPr>
          <a:xfrm rot="-264799">
            <a:off x="9813045" y="8065148"/>
            <a:ext cx="3464996" cy="7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  <a:spcBef>
                <a:spcPct val="0"/>
              </a:spcBef>
            </a:pPr>
            <a:r>
              <a:rPr lang="en-US" sz="4320" b="1" spc="-28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박기택</a:t>
            </a:r>
          </a:p>
        </p:txBody>
      </p:sp>
      <p:sp>
        <p:nvSpPr>
          <p:cNvPr id="21" name="TextBox 21"/>
          <p:cNvSpPr txBox="1"/>
          <p:nvPr/>
        </p:nvSpPr>
        <p:spPr>
          <a:xfrm rot="-264799">
            <a:off x="4064570" y="8065148"/>
            <a:ext cx="3464996" cy="7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  <a:spcBef>
                <a:spcPct val="0"/>
              </a:spcBef>
            </a:pPr>
            <a:r>
              <a:rPr lang="en-US" sz="4320" b="1" spc="-28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은태현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660" b="-536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24117" y="5030879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1"/>
                </a:lnTo>
                <a:lnTo>
                  <a:pt x="0" y="1434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812359">
            <a:off x="-206913" y="1167059"/>
            <a:ext cx="5952696" cy="7349008"/>
          </a:xfrm>
          <a:custGeom>
            <a:avLst/>
            <a:gdLst/>
            <a:ahLst/>
            <a:cxnLst/>
            <a:rect l="l" t="t" r="r" b="b"/>
            <a:pathLst>
              <a:path w="5952696" h="7349008">
                <a:moveTo>
                  <a:pt x="0" y="0"/>
                </a:moveTo>
                <a:lnTo>
                  <a:pt x="5952696" y="0"/>
                </a:lnTo>
                <a:lnTo>
                  <a:pt x="5952696" y="7349008"/>
                </a:lnTo>
                <a:lnTo>
                  <a:pt x="0" y="7349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24117" y="7219777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0"/>
                </a:lnTo>
                <a:lnTo>
                  <a:pt x="0" y="143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3348" y="3098596"/>
            <a:ext cx="17081303" cy="117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INDEX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8134" y="5327556"/>
            <a:ext cx="5793804" cy="7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11"/>
              </a:lnSpc>
              <a:spcBef>
                <a:spcPct val="0"/>
              </a:spcBef>
            </a:pPr>
            <a:r>
              <a:rPr lang="en-US" sz="4320" b="1" spc="-28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아이디어 선정 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8134" y="7527514"/>
            <a:ext cx="5793804" cy="7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11"/>
              </a:lnSpc>
              <a:spcBef>
                <a:spcPct val="0"/>
              </a:spcBef>
            </a:pPr>
            <a:r>
              <a:rPr lang="en-US" sz="4320" b="1" spc="-28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핵심 기능 소개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55481" y="1647799"/>
            <a:ext cx="16203938" cy="6073587"/>
          </a:xfrm>
          <a:custGeom>
            <a:avLst/>
            <a:gdLst/>
            <a:ahLst/>
            <a:cxnLst/>
            <a:rect l="l" t="t" r="r" b="b"/>
            <a:pathLst>
              <a:path w="16203938" h="6073587">
                <a:moveTo>
                  <a:pt x="0" y="0"/>
                </a:moveTo>
                <a:lnTo>
                  <a:pt x="16203937" y="0"/>
                </a:lnTo>
                <a:lnTo>
                  <a:pt x="16203937" y="6073587"/>
                </a:lnTo>
                <a:lnTo>
                  <a:pt x="0" y="6073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132" y="269367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1"/>
                </a:lnTo>
                <a:lnTo>
                  <a:pt x="0" y="1434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132" y="269367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1"/>
                </a:lnTo>
                <a:lnTo>
                  <a:pt x="0" y="1434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08700" y="269367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1"/>
                </a:lnTo>
                <a:lnTo>
                  <a:pt x="0" y="1434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8124" y="1500499"/>
            <a:ext cx="1754530" cy="144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15"/>
              </a:lnSpc>
            </a:pPr>
            <a:r>
              <a:rPr lang="en-US" sz="8799" spc="-57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Plan</a:t>
            </a:r>
          </a:p>
        </p:txBody>
      </p:sp>
      <p:sp>
        <p:nvSpPr>
          <p:cNvPr id="7" name="Freeform 7"/>
          <p:cNvSpPr/>
          <p:nvPr/>
        </p:nvSpPr>
        <p:spPr>
          <a:xfrm rot="4437343">
            <a:off x="13916669" y="-1576642"/>
            <a:ext cx="5337594" cy="4114800"/>
          </a:xfrm>
          <a:custGeom>
            <a:avLst/>
            <a:gdLst/>
            <a:ahLst/>
            <a:cxnLst/>
            <a:rect l="l" t="t" r="r" b="b"/>
            <a:pathLst>
              <a:path w="5337594" h="4114800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2792" y="7200900"/>
            <a:ext cx="3859723" cy="4114800"/>
          </a:xfrm>
          <a:custGeom>
            <a:avLst/>
            <a:gdLst/>
            <a:ahLst/>
            <a:cxnLst/>
            <a:rect l="l" t="t" r="r" b="b"/>
            <a:pathLst>
              <a:path w="3859723" h="4114800">
                <a:moveTo>
                  <a:pt x="0" y="0"/>
                </a:moveTo>
                <a:lnTo>
                  <a:pt x="3859723" y="0"/>
                </a:lnTo>
                <a:lnTo>
                  <a:pt x="38597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15866" y="1605274"/>
            <a:ext cx="7671095" cy="11191253"/>
          </a:xfrm>
          <a:custGeom>
            <a:avLst/>
            <a:gdLst/>
            <a:ahLst/>
            <a:cxnLst/>
            <a:rect l="l" t="t" r="r" b="b"/>
            <a:pathLst>
              <a:path w="7671095" h="11191253">
                <a:moveTo>
                  <a:pt x="0" y="0"/>
                </a:moveTo>
                <a:lnTo>
                  <a:pt x="7671095" y="0"/>
                </a:lnTo>
                <a:lnTo>
                  <a:pt x="7671095" y="11191252"/>
                </a:lnTo>
                <a:lnTo>
                  <a:pt x="0" y="11191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111759">
            <a:off x="6698166" y="6563335"/>
            <a:ext cx="1735697" cy="2057400"/>
          </a:xfrm>
          <a:custGeom>
            <a:avLst/>
            <a:gdLst/>
            <a:ahLst/>
            <a:cxnLst/>
            <a:rect l="l" t="t" r="r" b="b"/>
            <a:pathLst>
              <a:path w="1735697" h="2057400">
                <a:moveTo>
                  <a:pt x="0" y="0"/>
                </a:moveTo>
                <a:lnTo>
                  <a:pt x="1735697" y="0"/>
                </a:lnTo>
                <a:lnTo>
                  <a:pt x="173569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28700" y="6783404"/>
            <a:ext cx="2587167" cy="2694965"/>
          </a:xfrm>
          <a:custGeom>
            <a:avLst/>
            <a:gdLst/>
            <a:ahLst/>
            <a:cxnLst/>
            <a:rect l="l" t="t" r="r" b="b"/>
            <a:pathLst>
              <a:path w="2587167" h="2694965">
                <a:moveTo>
                  <a:pt x="0" y="0"/>
                </a:moveTo>
                <a:lnTo>
                  <a:pt x="2587166" y="0"/>
                </a:lnTo>
                <a:lnTo>
                  <a:pt x="2587166" y="2694965"/>
                </a:lnTo>
                <a:lnTo>
                  <a:pt x="0" y="2694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492528">
            <a:off x="4523249" y="9167883"/>
            <a:ext cx="4916388" cy="3361022"/>
          </a:xfrm>
          <a:custGeom>
            <a:avLst/>
            <a:gdLst/>
            <a:ahLst/>
            <a:cxnLst/>
            <a:rect l="l" t="t" r="r" b="b"/>
            <a:pathLst>
              <a:path w="4916388" h="3361022">
                <a:moveTo>
                  <a:pt x="0" y="0"/>
                </a:moveTo>
                <a:lnTo>
                  <a:pt x="4916388" y="0"/>
                </a:lnTo>
                <a:lnTo>
                  <a:pt x="4916388" y="3361021"/>
                </a:lnTo>
                <a:lnTo>
                  <a:pt x="0" y="33610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655337" y="-484630"/>
            <a:ext cx="2332293" cy="2443905"/>
          </a:xfrm>
          <a:custGeom>
            <a:avLst/>
            <a:gdLst/>
            <a:ahLst/>
            <a:cxnLst/>
            <a:rect l="l" t="t" r="r" b="b"/>
            <a:pathLst>
              <a:path w="2332293" h="2443905">
                <a:moveTo>
                  <a:pt x="0" y="0"/>
                </a:moveTo>
                <a:lnTo>
                  <a:pt x="2332293" y="0"/>
                </a:lnTo>
                <a:lnTo>
                  <a:pt x="2332293" y="2443905"/>
                </a:lnTo>
                <a:lnTo>
                  <a:pt x="0" y="2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2721" y="263136"/>
            <a:ext cx="12203146" cy="144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15"/>
              </a:lnSpc>
            </a:pPr>
            <a:r>
              <a:rPr lang="en-US" sz="8799" b="1" spc="-57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AI 여행플래너 - 선정 배경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2903080"/>
            <a:ext cx="14198670" cy="456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 algn="just">
              <a:lnSpc>
                <a:spcPts val="3530"/>
              </a:lnSpc>
              <a:buFont typeface="Arial"/>
              <a:buChar char="•"/>
            </a:pPr>
            <a:r>
              <a:rPr lang="en-US" sz="3299" b="1" u="sng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"부모님과 함께"</a:t>
            </a:r>
            <a:r>
              <a:rPr lang="en-US" sz="3299" b="1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, "무릎이 안 좋으신 아버지"</a:t>
            </a:r>
            <a:r>
              <a:rPr lang="en-US" sz="3299" spc="-214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3299" b="1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등</a:t>
            </a:r>
            <a:r>
              <a:rPr lang="en-US" sz="3299" spc="-214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3299" b="1" u="sng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특수 조건을 반영한 계획의 어려움</a:t>
            </a:r>
          </a:p>
          <a:p>
            <a:pPr algn="just">
              <a:lnSpc>
                <a:spcPts val="3530"/>
              </a:lnSpc>
            </a:pPr>
            <a:endParaRPr lang="en-US" sz="3299" b="1" u="sng" spc="-214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  <a:p>
            <a:pPr marL="712468" lvl="1" indent="-356234" algn="just">
              <a:lnSpc>
                <a:spcPts val="3530"/>
              </a:lnSpc>
              <a:buFont typeface="Arial"/>
              <a:buChar char="•"/>
            </a:pPr>
            <a:r>
              <a:rPr lang="en-US" sz="3299" b="1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실제 방문 후기가 결합된 콘텐츠의 대한 수요 </a:t>
            </a:r>
          </a:p>
          <a:p>
            <a:pPr algn="just">
              <a:lnSpc>
                <a:spcPts val="3530"/>
              </a:lnSpc>
            </a:pPr>
            <a:endParaRPr lang="en-US" sz="3299" b="1" spc="-214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  <a:p>
            <a:pPr marL="712468" lvl="1" indent="-356234" algn="just">
              <a:lnSpc>
                <a:spcPts val="3530"/>
              </a:lnSpc>
              <a:buFont typeface="Arial"/>
              <a:buChar char="•"/>
            </a:pPr>
            <a:r>
              <a:rPr lang="en-US" sz="3299" b="1" u="sng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'돈이 없어서', '어떻게 모을지 몰라서'</a:t>
            </a:r>
            <a:r>
              <a:rPr lang="en-US" sz="3299" b="1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여행을 포기하거나 계획 단계에서 </a:t>
            </a:r>
            <a:r>
              <a:rPr lang="en-US" sz="3299" b="1" u="sng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좌절</a:t>
            </a:r>
          </a:p>
          <a:p>
            <a:pPr algn="just">
              <a:lnSpc>
                <a:spcPts val="3530"/>
              </a:lnSpc>
            </a:pPr>
            <a:endParaRPr lang="en-US" sz="3299" b="1" u="sng" spc="-214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  <a:p>
            <a:pPr marL="712468" lvl="1" indent="-356234" algn="just">
              <a:lnSpc>
                <a:spcPts val="3530"/>
              </a:lnSpc>
              <a:buFont typeface="Arial"/>
              <a:buChar char="•"/>
            </a:pPr>
            <a:r>
              <a:rPr lang="en-US" sz="3299" b="1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친구, 가족과 함께 </a:t>
            </a:r>
            <a:r>
              <a:rPr lang="en-US" sz="3299" b="1" u="sng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계획을 세울 때 실시간 소통</a:t>
            </a:r>
            <a:r>
              <a:rPr lang="en-US" sz="3299" b="1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및 수정의 번거로움 등의 </a:t>
            </a:r>
            <a:r>
              <a:rPr lang="en-US" sz="3299" b="1" u="sng" spc="-21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문제들로 구상</a:t>
            </a:r>
          </a:p>
          <a:p>
            <a:pPr algn="just">
              <a:lnSpc>
                <a:spcPts val="3530"/>
              </a:lnSpc>
            </a:pPr>
            <a:endParaRPr lang="en-US" sz="3299" b="1" u="sng" spc="-214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  <a:p>
            <a:pPr algn="just">
              <a:lnSpc>
                <a:spcPts val="3530"/>
              </a:lnSpc>
            </a:pPr>
            <a:endParaRPr lang="en-US" sz="3299" b="1" u="sng" spc="-214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  <a:p>
            <a:pPr algn="just">
              <a:lnSpc>
                <a:spcPts val="3530"/>
              </a:lnSpc>
            </a:pPr>
            <a:endParaRPr lang="en-US" sz="3299" b="1" u="sng" spc="-214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97703" y="265116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1"/>
                </a:lnTo>
                <a:lnTo>
                  <a:pt x="0" y="1434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12073" y="311475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0"/>
                </a:lnTo>
                <a:lnTo>
                  <a:pt x="0" y="1434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8638" y="566116"/>
            <a:ext cx="13530724" cy="117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1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아이디어1: AI 여행플래너</a:t>
            </a:r>
          </a:p>
        </p:txBody>
      </p:sp>
      <p:sp>
        <p:nvSpPr>
          <p:cNvPr id="5" name="Freeform 5"/>
          <p:cNvSpPr/>
          <p:nvPr/>
        </p:nvSpPr>
        <p:spPr>
          <a:xfrm>
            <a:off x="4307941" y="2136132"/>
            <a:ext cx="12499434" cy="4685059"/>
          </a:xfrm>
          <a:custGeom>
            <a:avLst/>
            <a:gdLst/>
            <a:ahLst/>
            <a:cxnLst/>
            <a:rect l="l" t="t" r="r" b="b"/>
            <a:pathLst>
              <a:path w="12499434" h="4685059">
                <a:moveTo>
                  <a:pt x="0" y="0"/>
                </a:moveTo>
                <a:lnTo>
                  <a:pt x="12499434" y="0"/>
                </a:lnTo>
                <a:lnTo>
                  <a:pt x="12499434" y="4685059"/>
                </a:lnTo>
                <a:lnTo>
                  <a:pt x="0" y="4685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35228">
            <a:off x="-3016277" y="3814891"/>
            <a:ext cx="3721185" cy="5830917"/>
          </a:xfrm>
          <a:custGeom>
            <a:avLst/>
            <a:gdLst/>
            <a:ahLst/>
            <a:cxnLst/>
            <a:rect l="l" t="t" r="r" b="b"/>
            <a:pathLst>
              <a:path w="3721185" h="5830917">
                <a:moveTo>
                  <a:pt x="0" y="0"/>
                </a:moveTo>
                <a:lnTo>
                  <a:pt x="3721185" y="0"/>
                </a:lnTo>
                <a:lnTo>
                  <a:pt x="3721185" y="5830917"/>
                </a:lnTo>
                <a:lnTo>
                  <a:pt x="0" y="5830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291285" y="6863997"/>
            <a:ext cx="5622722" cy="3557649"/>
          </a:xfrm>
          <a:custGeom>
            <a:avLst/>
            <a:gdLst/>
            <a:ahLst/>
            <a:cxnLst/>
            <a:rect l="l" t="t" r="r" b="b"/>
            <a:pathLst>
              <a:path w="5622722" h="3557649">
                <a:moveTo>
                  <a:pt x="0" y="0"/>
                </a:moveTo>
                <a:lnTo>
                  <a:pt x="5622721" y="0"/>
                </a:lnTo>
                <a:lnTo>
                  <a:pt x="5622721" y="3557650"/>
                </a:lnTo>
                <a:lnTo>
                  <a:pt x="0" y="3557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136682" y="168715"/>
            <a:ext cx="2848282" cy="2625598"/>
          </a:xfrm>
          <a:custGeom>
            <a:avLst/>
            <a:gdLst/>
            <a:ahLst/>
            <a:cxnLst/>
            <a:rect l="l" t="t" r="r" b="b"/>
            <a:pathLst>
              <a:path w="2848282" h="2625598">
                <a:moveTo>
                  <a:pt x="0" y="0"/>
                </a:moveTo>
                <a:lnTo>
                  <a:pt x="2848282" y="0"/>
                </a:lnTo>
                <a:lnTo>
                  <a:pt x="2848282" y="2625598"/>
                </a:lnTo>
                <a:lnTo>
                  <a:pt x="0" y="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63976">
            <a:off x="-5145198" y="-1985648"/>
            <a:ext cx="5337594" cy="4114800"/>
          </a:xfrm>
          <a:custGeom>
            <a:avLst/>
            <a:gdLst/>
            <a:ahLst/>
            <a:cxnLst/>
            <a:rect l="l" t="t" r="r" b="b"/>
            <a:pathLst>
              <a:path w="5337594" h="4114800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367995">
            <a:off x="15395074" y="-1900596"/>
            <a:ext cx="7175125" cy="6640252"/>
          </a:xfrm>
          <a:custGeom>
            <a:avLst/>
            <a:gdLst/>
            <a:ahLst/>
            <a:cxnLst/>
            <a:rect l="l" t="t" r="r" b="b"/>
            <a:pathLst>
              <a:path w="7175125" h="6640252">
                <a:moveTo>
                  <a:pt x="0" y="0"/>
                </a:moveTo>
                <a:lnTo>
                  <a:pt x="7175125" y="0"/>
                </a:lnTo>
                <a:lnTo>
                  <a:pt x="7175125" y="6640253"/>
                </a:lnTo>
                <a:lnTo>
                  <a:pt x="0" y="66402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413313">
            <a:off x="16314830" y="-94259"/>
            <a:ext cx="3038629" cy="3027579"/>
          </a:xfrm>
          <a:custGeom>
            <a:avLst/>
            <a:gdLst/>
            <a:ahLst/>
            <a:cxnLst/>
            <a:rect l="l" t="t" r="r" b="b"/>
            <a:pathLst>
              <a:path w="3038629" h="3027579">
                <a:moveTo>
                  <a:pt x="0" y="0"/>
                </a:moveTo>
                <a:lnTo>
                  <a:pt x="3038629" y="0"/>
                </a:lnTo>
                <a:lnTo>
                  <a:pt x="3038629" y="3027579"/>
                </a:lnTo>
                <a:lnTo>
                  <a:pt x="0" y="30275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432286">
            <a:off x="17165085" y="2890122"/>
            <a:ext cx="1676306" cy="2357975"/>
          </a:xfrm>
          <a:custGeom>
            <a:avLst/>
            <a:gdLst/>
            <a:ahLst/>
            <a:cxnLst/>
            <a:rect l="l" t="t" r="r" b="b"/>
            <a:pathLst>
              <a:path w="1676306" h="2357975">
                <a:moveTo>
                  <a:pt x="0" y="0"/>
                </a:moveTo>
                <a:lnTo>
                  <a:pt x="1676306" y="0"/>
                </a:lnTo>
                <a:lnTo>
                  <a:pt x="1676306" y="2357975"/>
                </a:lnTo>
                <a:lnTo>
                  <a:pt x="0" y="23579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205731">
            <a:off x="15825929" y="7938783"/>
            <a:ext cx="4924141" cy="3894548"/>
          </a:xfrm>
          <a:custGeom>
            <a:avLst/>
            <a:gdLst/>
            <a:ahLst/>
            <a:cxnLst/>
            <a:rect l="l" t="t" r="r" b="b"/>
            <a:pathLst>
              <a:path w="4924141" h="3894548">
                <a:moveTo>
                  <a:pt x="0" y="0"/>
                </a:moveTo>
                <a:lnTo>
                  <a:pt x="4924142" y="0"/>
                </a:lnTo>
                <a:lnTo>
                  <a:pt x="4924142" y="3894547"/>
                </a:lnTo>
                <a:lnTo>
                  <a:pt x="0" y="38945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680091" y="9971810"/>
            <a:ext cx="21196825" cy="21196825"/>
          </a:xfrm>
          <a:custGeom>
            <a:avLst/>
            <a:gdLst/>
            <a:ahLst/>
            <a:cxnLst/>
            <a:rect l="l" t="t" r="r" b="b"/>
            <a:pathLst>
              <a:path w="21196825" h="21196825">
                <a:moveTo>
                  <a:pt x="0" y="0"/>
                </a:moveTo>
                <a:lnTo>
                  <a:pt x="21196825" y="0"/>
                </a:lnTo>
                <a:lnTo>
                  <a:pt x="21196825" y="21196824"/>
                </a:lnTo>
                <a:lnTo>
                  <a:pt x="0" y="211968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4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rcRect/>
          <a:stretch>
            <a:fillRect/>
          </a:stretch>
        </p:blipFill>
        <p:spPr>
          <a:xfrm>
            <a:off x="1608204" y="2136132"/>
            <a:ext cx="6905828" cy="619613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18322" y="2349312"/>
            <a:ext cx="690582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978"/>
              </a:lnSpc>
              <a:spcBef>
                <a:spcPct val="0"/>
              </a:spcBef>
            </a:pPr>
            <a:r>
              <a:rPr lang="en-US" sz="5029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AI </a:t>
            </a:r>
            <a:r>
              <a:rPr lang="en-US" sz="5029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여행</a:t>
            </a:r>
            <a:r>
              <a:rPr lang="en-US" sz="5029" u="none" strike="noStrike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  <a:r>
              <a:rPr lang="en-US" sz="5029" u="none" strike="noStrike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플래너</a:t>
            </a:r>
            <a:r>
              <a:rPr lang="en-US" sz="5029" u="none" strike="noStrike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(</a:t>
            </a:r>
            <a:r>
              <a:rPr lang="en-US" sz="5029" u="none" strike="noStrike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코어</a:t>
            </a:r>
            <a:r>
              <a:rPr lang="en-US" sz="5029" u="none" strike="noStrike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4828" y="3108735"/>
            <a:ext cx="7952540" cy="311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801" lvl="1" indent="-279900" algn="just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592" b="1" spc="-168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날짜,</a:t>
            </a:r>
            <a:r>
              <a:rPr lang="en-US" sz="2592" b="1" u="none" strike="noStrike" spc="-168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테마, 예산, "부모님과 함께" 등 특수 옵션 입력</a:t>
            </a:r>
          </a:p>
          <a:p>
            <a:pPr algn="just">
              <a:lnSpc>
                <a:spcPts val="3007"/>
              </a:lnSpc>
              <a:spcBef>
                <a:spcPct val="0"/>
              </a:spcBef>
            </a:pPr>
            <a:endParaRPr lang="en-US" sz="2592" b="1" u="none" strike="noStrike" spc="-168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  <a:p>
            <a:pPr marL="559801" lvl="1" indent="-279900" algn="just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592" b="1" u="none" strike="noStrike" spc="-168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AI가 특이사항("아버지 무릎 안 좋음")까지 반영하여 초안 생성</a:t>
            </a:r>
          </a:p>
          <a:p>
            <a:pPr algn="just">
              <a:lnSpc>
                <a:spcPts val="3007"/>
              </a:lnSpc>
              <a:spcBef>
                <a:spcPct val="0"/>
              </a:spcBef>
            </a:pPr>
            <a:endParaRPr lang="en-US" sz="2592" b="1" u="none" strike="noStrike" spc="-168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  <a:p>
            <a:pPr marL="559801" lvl="1" indent="-279900" algn="just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592" b="1" u="none" strike="noStrike" spc="-168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AI 여행 플래너 생성. </a:t>
            </a:r>
          </a:p>
          <a:p>
            <a:pPr algn="just">
              <a:lnSpc>
                <a:spcPts val="3007"/>
              </a:lnSpc>
              <a:spcBef>
                <a:spcPct val="0"/>
              </a:spcBef>
            </a:pPr>
            <a:endParaRPr lang="en-US" sz="2592" b="1" u="none" strike="noStrike" spc="-168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  <a:p>
            <a:pPr marL="559801" lvl="1" indent="-279900" algn="just">
              <a:lnSpc>
                <a:spcPts val="3007"/>
              </a:lnSpc>
              <a:spcBef>
                <a:spcPct val="0"/>
              </a:spcBef>
              <a:buFont typeface="Arial"/>
              <a:buChar char="•"/>
            </a:pPr>
            <a:r>
              <a:rPr lang="en-US" sz="2592" b="1" u="none" strike="noStrike" spc="-168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생성된 플래너에서 채팅기능을 통해 다 같이 여행 계획을 보완!</a:t>
            </a:r>
          </a:p>
          <a:p>
            <a:pPr marL="0" lvl="0" indent="0" algn="just">
              <a:lnSpc>
                <a:spcPts val="3007"/>
              </a:lnSpc>
              <a:spcBef>
                <a:spcPct val="0"/>
              </a:spcBef>
            </a:pPr>
            <a:endParaRPr lang="en-US" sz="2592" b="1" u="none" strike="noStrike" spc="-168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8818" y="2082156"/>
            <a:ext cx="16267239" cy="6097314"/>
          </a:xfrm>
          <a:custGeom>
            <a:avLst/>
            <a:gdLst/>
            <a:ahLst/>
            <a:cxnLst/>
            <a:rect l="l" t="t" r="r" b="b"/>
            <a:pathLst>
              <a:path w="16267239" h="6097314">
                <a:moveTo>
                  <a:pt x="0" y="0"/>
                </a:moveTo>
                <a:lnTo>
                  <a:pt x="16267239" y="0"/>
                </a:lnTo>
                <a:lnTo>
                  <a:pt x="16267239" y="6097314"/>
                </a:lnTo>
                <a:lnTo>
                  <a:pt x="0" y="609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11526" y="2169585"/>
            <a:ext cx="6686177" cy="6210443"/>
          </a:xfrm>
          <a:custGeom>
            <a:avLst/>
            <a:gdLst/>
            <a:ahLst/>
            <a:cxnLst/>
            <a:rect l="l" t="t" r="r" b="b"/>
            <a:pathLst>
              <a:path w="6686177" h="6210443">
                <a:moveTo>
                  <a:pt x="0" y="0"/>
                </a:moveTo>
                <a:lnTo>
                  <a:pt x="6686177" y="0"/>
                </a:lnTo>
                <a:lnTo>
                  <a:pt x="6686177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00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97703" y="265116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1"/>
                </a:lnTo>
                <a:lnTo>
                  <a:pt x="0" y="1434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12073" y="311475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0"/>
                </a:lnTo>
                <a:lnTo>
                  <a:pt x="0" y="1434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48818" y="656401"/>
            <a:ext cx="13530724" cy="117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1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아이디어2: 트립킹(핫플)</a:t>
            </a:r>
          </a:p>
        </p:txBody>
      </p:sp>
      <p:sp>
        <p:nvSpPr>
          <p:cNvPr id="7" name="Freeform 7"/>
          <p:cNvSpPr/>
          <p:nvPr/>
        </p:nvSpPr>
        <p:spPr>
          <a:xfrm rot="335228">
            <a:off x="-3016277" y="3814891"/>
            <a:ext cx="3721185" cy="5830917"/>
          </a:xfrm>
          <a:custGeom>
            <a:avLst/>
            <a:gdLst/>
            <a:ahLst/>
            <a:cxnLst/>
            <a:rect l="l" t="t" r="r" b="b"/>
            <a:pathLst>
              <a:path w="3721185" h="5830917">
                <a:moveTo>
                  <a:pt x="0" y="0"/>
                </a:moveTo>
                <a:lnTo>
                  <a:pt x="3721185" y="0"/>
                </a:lnTo>
                <a:lnTo>
                  <a:pt x="3721185" y="5830917"/>
                </a:lnTo>
                <a:lnTo>
                  <a:pt x="0" y="5830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291285" y="6863997"/>
            <a:ext cx="5622722" cy="3557649"/>
          </a:xfrm>
          <a:custGeom>
            <a:avLst/>
            <a:gdLst/>
            <a:ahLst/>
            <a:cxnLst/>
            <a:rect l="l" t="t" r="r" b="b"/>
            <a:pathLst>
              <a:path w="5622722" h="3557649">
                <a:moveTo>
                  <a:pt x="0" y="0"/>
                </a:moveTo>
                <a:lnTo>
                  <a:pt x="5622721" y="0"/>
                </a:lnTo>
                <a:lnTo>
                  <a:pt x="5622721" y="3557650"/>
                </a:lnTo>
                <a:lnTo>
                  <a:pt x="0" y="35576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36682" y="168715"/>
            <a:ext cx="2848282" cy="2625598"/>
          </a:xfrm>
          <a:custGeom>
            <a:avLst/>
            <a:gdLst/>
            <a:ahLst/>
            <a:cxnLst/>
            <a:rect l="l" t="t" r="r" b="b"/>
            <a:pathLst>
              <a:path w="2848282" h="2625598">
                <a:moveTo>
                  <a:pt x="0" y="0"/>
                </a:moveTo>
                <a:lnTo>
                  <a:pt x="2848282" y="0"/>
                </a:lnTo>
                <a:lnTo>
                  <a:pt x="2848282" y="2625598"/>
                </a:lnTo>
                <a:lnTo>
                  <a:pt x="0" y="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63976">
            <a:off x="-5145198" y="-1985648"/>
            <a:ext cx="5337594" cy="4114800"/>
          </a:xfrm>
          <a:custGeom>
            <a:avLst/>
            <a:gdLst/>
            <a:ahLst/>
            <a:cxnLst/>
            <a:rect l="l" t="t" r="r" b="b"/>
            <a:pathLst>
              <a:path w="5337594" h="4114800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367995">
            <a:off x="15395074" y="-1900596"/>
            <a:ext cx="7175125" cy="6640252"/>
          </a:xfrm>
          <a:custGeom>
            <a:avLst/>
            <a:gdLst/>
            <a:ahLst/>
            <a:cxnLst/>
            <a:rect l="l" t="t" r="r" b="b"/>
            <a:pathLst>
              <a:path w="7175125" h="6640252">
                <a:moveTo>
                  <a:pt x="0" y="0"/>
                </a:moveTo>
                <a:lnTo>
                  <a:pt x="7175125" y="0"/>
                </a:lnTo>
                <a:lnTo>
                  <a:pt x="7175125" y="6640253"/>
                </a:lnTo>
                <a:lnTo>
                  <a:pt x="0" y="66402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413313">
            <a:off x="16314830" y="-94259"/>
            <a:ext cx="3038629" cy="3027579"/>
          </a:xfrm>
          <a:custGeom>
            <a:avLst/>
            <a:gdLst/>
            <a:ahLst/>
            <a:cxnLst/>
            <a:rect l="l" t="t" r="r" b="b"/>
            <a:pathLst>
              <a:path w="3038629" h="3027579">
                <a:moveTo>
                  <a:pt x="0" y="0"/>
                </a:moveTo>
                <a:lnTo>
                  <a:pt x="3038629" y="0"/>
                </a:lnTo>
                <a:lnTo>
                  <a:pt x="3038629" y="3027579"/>
                </a:lnTo>
                <a:lnTo>
                  <a:pt x="0" y="30275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32286">
            <a:off x="17165085" y="2890122"/>
            <a:ext cx="1676306" cy="2357975"/>
          </a:xfrm>
          <a:custGeom>
            <a:avLst/>
            <a:gdLst/>
            <a:ahLst/>
            <a:cxnLst/>
            <a:rect l="l" t="t" r="r" b="b"/>
            <a:pathLst>
              <a:path w="1676306" h="2357975">
                <a:moveTo>
                  <a:pt x="0" y="0"/>
                </a:moveTo>
                <a:lnTo>
                  <a:pt x="1676306" y="0"/>
                </a:lnTo>
                <a:lnTo>
                  <a:pt x="1676306" y="2357975"/>
                </a:lnTo>
                <a:lnTo>
                  <a:pt x="0" y="235797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205731">
            <a:off x="15825929" y="7938783"/>
            <a:ext cx="4924141" cy="3894548"/>
          </a:xfrm>
          <a:custGeom>
            <a:avLst/>
            <a:gdLst/>
            <a:ahLst/>
            <a:cxnLst/>
            <a:rect l="l" t="t" r="r" b="b"/>
            <a:pathLst>
              <a:path w="4924141" h="3894548">
                <a:moveTo>
                  <a:pt x="0" y="0"/>
                </a:moveTo>
                <a:lnTo>
                  <a:pt x="4924142" y="0"/>
                </a:lnTo>
                <a:lnTo>
                  <a:pt x="4924142" y="3894547"/>
                </a:lnTo>
                <a:lnTo>
                  <a:pt x="0" y="389454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098824" y="3019452"/>
            <a:ext cx="4500963" cy="4222722"/>
            <a:chOff x="0" y="0"/>
            <a:chExt cx="6001284" cy="56302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001284" cy="5630296"/>
            </a:xfrm>
            <a:custGeom>
              <a:avLst/>
              <a:gdLst/>
              <a:ahLst/>
              <a:cxnLst/>
              <a:rect l="l" t="t" r="r" b="b"/>
              <a:pathLst>
                <a:path w="6001284" h="5630296">
                  <a:moveTo>
                    <a:pt x="0" y="0"/>
                  </a:moveTo>
                  <a:lnTo>
                    <a:pt x="6001284" y="0"/>
                  </a:lnTo>
                  <a:lnTo>
                    <a:pt x="6001284" y="5630296"/>
                  </a:lnTo>
                  <a:lnTo>
                    <a:pt x="0" y="5630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208321">
              <a:off x="639297" y="702450"/>
              <a:ext cx="4384528" cy="3313557"/>
            </a:xfrm>
            <a:custGeom>
              <a:avLst/>
              <a:gdLst/>
              <a:ahLst/>
              <a:cxnLst/>
              <a:rect l="l" t="t" r="r" b="b"/>
              <a:pathLst>
                <a:path w="4384528" h="3313557">
                  <a:moveTo>
                    <a:pt x="0" y="0"/>
                  </a:moveTo>
                  <a:lnTo>
                    <a:pt x="4384528" y="0"/>
                  </a:lnTo>
                  <a:lnTo>
                    <a:pt x="4384528" y="3313557"/>
                  </a:lnTo>
                  <a:lnTo>
                    <a:pt x="0" y="331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t="-60774" b="-1565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 rot="-199187">
            <a:off x="2770684" y="6195115"/>
            <a:ext cx="3429943" cy="704697"/>
          </a:xfrm>
          <a:custGeom>
            <a:avLst/>
            <a:gdLst/>
            <a:ahLst/>
            <a:cxnLst/>
            <a:rect l="l" t="t" r="r" b="b"/>
            <a:pathLst>
              <a:path w="3429943" h="704697">
                <a:moveTo>
                  <a:pt x="0" y="0"/>
                </a:moveTo>
                <a:lnTo>
                  <a:pt x="3429943" y="0"/>
                </a:lnTo>
                <a:lnTo>
                  <a:pt x="3429943" y="704698"/>
                </a:lnTo>
                <a:lnTo>
                  <a:pt x="0" y="704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626450" y="1206438"/>
            <a:ext cx="3183322" cy="3183322"/>
          </a:xfrm>
          <a:custGeom>
            <a:avLst/>
            <a:gdLst/>
            <a:ahLst/>
            <a:cxnLst/>
            <a:rect l="l" t="t" r="r" b="b"/>
            <a:pathLst>
              <a:path w="3183322" h="3183322">
                <a:moveTo>
                  <a:pt x="0" y="0"/>
                </a:moveTo>
                <a:lnTo>
                  <a:pt x="3183322" y="0"/>
                </a:lnTo>
                <a:lnTo>
                  <a:pt x="3183322" y="3183322"/>
                </a:lnTo>
                <a:lnTo>
                  <a:pt x="0" y="318332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698622" y="7572971"/>
            <a:ext cx="163504" cy="148640"/>
          </a:xfrm>
          <a:custGeom>
            <a:avLst/>
            <a:gdLst/>
            <a:ahLst/>
            <a:cxnLst/>
            <a:rect l="l" t="t" r="r" b="b"/>
            <a:pathLst>
              <a:path w="163504" h="148640">
                <a:moveTo>
                  <a:pt x="0" y="0"/>
                </a:moveTo>
                <a:lnTo>
                  <a:pt x="163504" y="0"/>
                </a:lnTo>
                <a:lnTo>
                  <a:pt x="163504" y="148640"/>
                </a:lnTo>
                <a:lnTo>
                  <a:pt x="0" y="14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592953" y="2645532"/>
            <a:ext cx="8262695" cy="194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52"/>
              </a:lnSpc>
            </a:pPr>
            <a:r>
              <a:rPr lang="en-US" sz="7528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oo동</a:t>
            </a:r>
            <a:r>
              <a:rPr lang="en-US" sz="7528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  <a:r>
              <a:rPr lang="en-US" sz="7528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트립킹에</a:t>
            </a:r>
            <a:endParaRPr lang="en-US" sz="7528" dirty="0">
              <a:solidFill>
                <a:srgbClr val="000000"/>
              </a:solidFill>
              <a:latin typeface="Lazydog"/>
              <a:ea typeface="Lazydog"/>
              <a:cs typeface="Lazydog"/>
              <a:sym typeface="Lazydog"/>
            </a:endParaRPr>
          </a:p>
          <a:p>
            <a:pPr marL="0" lvl="0" indent="0" algn="just">
              <a:lnSpc>
                <a:spcPts val="7452"/>
              </a:lnSpc>
              <a:spcBef>
                <a:spcPct val="0"/>
              </a:spcBef>
            </a:pPr>
            <a:r>
              <a:rPr lang="en-US" sz="7528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도전하세요</a:t>
            </a:r>
            <a:r>
              <a:rPr lang="en-US" sz="7528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!!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85741" y="4683942"/>
            <a:ext cx="9148403" cy="273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핫플레이스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기능에서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그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동에서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여행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리뷰를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잘 쓴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사람을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</a:p>
          <a:p>
            <a:pPr algn="just">
              <a:lnSpc>
                <a:spcPts val="3007"/>
              </a:lnSpc>
            </a:pP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그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주의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좋아요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1위를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ㅇㅇ동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트립킹으로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선정</a:t>
            </a:r>
            <a:r>
              <a:rPr lang="en-US" sz="2592" b="1" spc="-168" dirty="0">
                <a:solidFill>
                  <a:srgbClr val="1800AD"/>
                </a:solidFill>
                <a:latin typeface="Gaegu Bold"/>
                <a:ea typeface="Gaegu Bold"/>
                <a:cs typeface="Gaegu Bold"/>
                <a:sym typeface="Gaegu Bold"/>
              </a:rPr>
              <a:t>!!!</a:t>
            </a:r>
          </a:p>
          <a:p>
            <a:pPr algn="just">
              <a:lnSpc>
                <a:spcPts val="3007"/>
              </a:lnSpc>
            </a:pP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마치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포켓몬고에서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관장이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상주해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있는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것처럼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!!!</a:t>
            </a:r>
          </a:p>
          <a:p>
            <a:pPr algn="just">
              <a:lnSpc>
                <a:spcPts val="3007"/>
              </a:lnSpc>
            </a:pP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동마다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상주하는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트립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리뷰의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킹을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선정함으로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사용자에게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재미와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충성도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유도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! </a:t>
            </a:r>
          </a:p>
          <a:p>
            <a:pPr algn="just">
              <a:lnSpc>
                <a:spcPts val="3007"/>
              </a:lnSpc>
            </a:pP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우선적으로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광주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싸피인이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거주하는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장덕동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,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수완동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,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첨단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위주로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!!!!</a:t>
            </a:r>
          </a:p>
          <a:p>
            <a:pPr algn="just">
              <a:lnSpc>
                <a:spcPts val="3007"/>
              </a:lnSpc>
            </a:pP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트립킹이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되면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기념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뱃지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 도 </a:t>
            </a:r>
            <a:r>
              <a:rPr lang="en-US" sz="2592" b="1" spc="-168" dirty="0" err="1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드립니다</a:t>
            </a:r>
            <a:r>
              <a:rPr lang="en-US" sz="2592" b="1" spc="-168" dirty="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.  </a:t>
            </a:r>
          </a:p>
          <a:p>
            <a:pPr marL="0" lvl="0" indent="0" algn="just">
              <a:lnSpc>
                <a:spcPts val="3007"/>
              </a:lnSpc>
              <a:spcBef>
                <a:spcPct val="0"/>
              </a:spcBef>
            </a:pPr>
            <a:endParaRPr lang="en-US" sz="2592" b="1" spc="-168" dirty="0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</p:txBody>
      </p:sp>
      <p:sp>
        <p:nvSpPr>
          <p:cNvPr id="23" name="TextBox 23"/>
          <p:cNvSpPr txBox="1"/>
          <p:nvPr/>
        </p:nvSpPr>
        <p:spPr>
          <a:xfrm rot="-264799">
            <a:off x="2749493" y="6120475"/>
            <a:ext cx="3464996" cy="7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  <a:spcBef>
                <a:spcPct val="0"/>
              </a:spcBef>
            </a:pPr>
            <a:r>
              <a:rPr lang="en-US" sz="4320" b="1" spc="-28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장덕의 트립킹!!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3976">
            <a:off x="-5145198" y="-1985648"/>
            <a:ext cx="5337594" cy="4114800"/>
          </a:xfrm>
          <a:custGeom>
            <a:avLst/>
            <a:gdLst/>
            <a:ahLst/>
            <a:cxnLst/>
            <a:rect l="l" t="t" r="r" b="b"/>
            <a:pathLst>
              <a:path w="5337594" h="4114800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609413"/>
            <a:ext cx="17022315" cy="6380333"/>
          </a:xfrm>
          <a:custGeom>
            <a:avLst/>
            <a:gdLst/>
            <a:ahLst/>
            <a:cxnLst/>
            <a:rect l="l" t="t" r="r" b="b"/>
            <a:pathLst>
              <a:path w="17022315" h="6380333">
                <a:moveTo>
                  <a:pt x="0" y="0"/>
                </a:moveTo>
                <a:lnTo>
                  <a:pt x="17022315" y="0"/>
                </a:lnTo>
                <a:lnTo>
                  <a:pt x="17022315" y="6380333"/>
                </a:lnTo>
                <a:lnTo>
                  <a:pt x="0" y="6380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231403" y="1561696"/>
            <a:ext cx="7017522" cy="642805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7320785" y="0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0"/>
                </a:lnTo>
                <a:lnTo>
                  <a:pt x="0" y="14344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72996" y="-14920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9" y="0"/>
                </a:lnTo>
                <a:lnTo>
                  <a:pt x="6981839" y="1434450"/>
                </a:lnTo>
                <a:lnTo>
                  <a:pt x="0" y="14344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46372" y="47064"/>
            <a:ext cx="6981839" cy="1434450"/>
          </a:xfrm>
          <a:custGeom>
            <a:avLst/>
            <a:gdLst/>
            <a:ahLst/>
            <a:cxnLst/>
            <a:rect l="l" t="t" r="r" b="b"/>
            <a:pathLst>
              <a:path w="6981839" h="1434450">
                <a:moveTo>
                  <a:pt x="0" y="0"/>
                </a:moveTo>
                <a:lnTo>
                  <a:pt x="6981838" y="0"/>
                </a:lnTo>
                <a:lnTo>
                  <a:pt x="6981838" y="1434450"/>
                </a:lnTo>
                <a:lnTo>
                  <a:pt x="0" y="14344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08671" y="456023"/>
            <a:ext cx="1443370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39"/>
              </a:lnSpc>
              <a:spcBef>
                <a:spcPct val="0"/>
              </a:spcBef>
            </a:pPr>
            <a:r>
              <a:rPr lang="en-US" sz="6100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아이디어3: AI </a:t>
            </a:r>
            <a:r>
              <a:rPr lang="en-US" sz="6100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기반</a:t>
            </a:r>
            <a:r>
              <a:rPr lang="en-US" sz="6100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  <a:r>
              <a:rPr lang="en-US" sz="6100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여행</a:t>
            </a:r>
            <a:r>
              <a:rPr lang="en-US" sz="6100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  <a:r>
              <a:rPr lang="en-US" sz="6100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경비</a:t>
            </a:r>
            <a:r>
              <a:rPr lang="en-US" sz="6100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  <a:r>
              <a:rPr lang="en-US" sz="6100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달성</a:t>
            </a:r>
            <a:r>
              <a:rPr lang="en-US" sz="6100" dirty="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  <a:r>
              <a:rPr lang="en-US" sz="6100" dirty="0" err="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플래너</a:t>
            </a:r>
            <a:endParaRPr lang="en-US" sz="6100" dirty="0">
              <a:solidFill>
                <a:srgbClr val="00000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54835" y="2408671"/>
            <a:ext cx="8404465" cy="114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83"/>
              </a:lnSpc>
            </a:pPr>
            <a:r>
              <a:rPr lang="en-US" sz="4428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여행의 시작, </a:t>
            </a:r>
          </a:p>
          <a:p>
            <a:pPr marL="0" lvl="0" indent="0" algn="just">
              <a:lnSpc>
                <a:spcPts val="4383"/>
              </a:lnSpc>
              <a:spcBef>
                <a:spcPct val="0"/>
              </a:spcBef>
            </a:pPr>
            <a:r>
              <a:rPr lang="en-US" sz="4428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AI가 똑똑하게</a:t>
            </a:r>
            <a:r>
              <a:rPr lang="en-US" sz="4428" u="none" strike="noStrike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자금을 모아줍니다.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79942" y="3708973"/>
            <a:ext cx="9148403" cy="315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63"/>
              </a:lnSpc>
              <a:spcBef>
                <a:spcPct val="0"/>
              </a:spcBef>
            </a:pPr>
            <a:r>
              <a:rPr lang="en-US" sz="4192" spc="-272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사용자가</a:t>
            </a:r>
            <a:r>
              <a:rPr lang="en-US" sz="4192" u="none" strike="noStrike" spc="-272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여행에 필요한 '목표액'과 '달성 기간'을 설정하면, AI가 시중 은행 및 금융사의 예금, </a:t>
            </a:r>
          </a:p>
          <a:p>
            <a:pPr marL="0" lvl="0" indent="0" algn="just">
              <a:lnSpc>
                <a:spcPts val="4863"/>
              </a:lnSpc>
              <a:spcBef>
                <a:spcPct val="0"/>
              </a:spcBef>
            </a:pPr>
            <a:r>
              <a:rPr lang="en-US" sz="4192" u="none" strike="noStrike" spc="-272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적금, 파킹통장 등 금융 상품을 분석하여 </a:t>
            </a:r>
          </a:p>
          <a:p>
            <a:pPr marL="0" lvl="0" indent="0" algn="just">
              <a:lnSpc>
                <a:spcPts val="4863"/>
              </a:lnSpc>
              <a:spcBef>
                <a:spcPct val="0"/>
              </a:spcBef>
            </a:pPr>
            <a:r>
              <a:rPr lang="en-US" sz="4192" u="none" strike="noStrike" spc="-272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사용자에게 가장 빠르고, 유리하게 개인 맞춤형 저축 포트폴리오를 추천하는 기능입니다.</a:t>
            </a:r>
          </a:p>
        </p:txBody>
      </p:sp>
      <p:sp>
        <p:nvSpPr>
          <p:cNvPr id="11" name="Freeform 11"/>
          <p:cNvSpPr/>
          <p:nvPr/>
        </p:nvSpPr>
        <p:spPr>
          <a:xfrm rot="335228">
            <a:off x="-3016277" y="3814891"/>
            <a:ext cx="3721185" cy="5830917"/>
          </a:xfrm>
          <a:custGeom>
            <a:avLst/>
            <a:gdLst/>
            <a:ahLst/>
            <a:cxnLst/>
            <a:rect l="l" t="t" r="r" b="b"/>
            <a:pathLst>
              <a:path w="3721185" h="5830917">
                <a:moveTo>
                  <a:pt x="0" y="0"/>
                </a:moveTo>
                <a:lnTo>
                  <a:pt x="3721185" y="0"/>
                </a:lnTo>
                <a:lnTo>
                  <a:pt x="3721185" y="5830917"/>
                </a:lnTo>
                <a:lnTo>
                  <a:pt x="0" y="5830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291285" y="6863997"/>
            <a:ext cx="5622722" cy="3557649"/>
          </a:xfrm>
          <a:custGeom>
            <a:avLst/>
            <a:gdLst/>
            <a:ahLst/>
            <a:cxnLst/>
            <a:rect l="l" t="t" r="r" b="b"/>
            <a:pathLst>
              <a:path w="5622722" h="3557649">
                <a:moveTo>
                  <a:pt x="0" y="0"/>
                </a:moveTo>
                <a:lnTo>
                  <a:pt x="5622721" y="0"/>
                </a:lnTo>
                <a:lnTo>
                  <a:pt x="5622721" y="3557650"/>
                </a:lnTo>
                <a:lnTo>
                  <a:pt x="0" y="35576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136682" y="168715"/>
            <a:ext cx="2848282" cy="2625598"/>
          </a:xfrm>
          <a:custGeom>
            <a:avLst/>
            <a:gdLst/>
            <a:ahLst/>
            <a:cxnLst/>
            <a:rect l="l" t="t" r="r" b="b"/>
            <a:pathLst>
              <a:path w="2848282" h="2625598">
                <a:moveTo>
                  <a:pt x="0" y="0"/>
                </a:moveTo>
                <a:lnTo>
                  <a:pt x="2848282" y="0"/>
                </a:lnTo>
                <a:lnTo>
                  <a:pt x="2848282" y="2625598"/>
                </a:lnTo>
                <a:lnTo>
                  <a:pt x="0" y="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413313">
            <a:off x="16314830" y="-94259"/>
            <a:ext cx="3038629" cy="3027579"/>
          </a:xfrm>
          <a:custGeom>
            <a:avLst/>
            <a:gdLst/>
            <a:ahLst/>
            <a:cxnLst/>
            <a:rect l="l" t="t" r="r" b="b"/>
            <a:pathLst>
              <a:path w="3038629" h="3027579">
                <a:moveTo>
                  <a:pt x="0" y="0"/>
                </a:moveTo>
                <a:lnTo>
                  <a:pt x="3038629" y="0"/>
                </a:lnTo>
                <a:lnTo>
                  <a:pt x="3038629" y="3027579"/>
                </a:lnTo>
                <a:lnTo>
                  <a:pt x="0" y="30275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432286">
            <a:off x="17449847" y="5036563"/>
            <a:ext cx="1676306" cy="2357975"/>
          </a:xfrm>
          <a:custGeom>
            <a:avLst/>
            <a:gdLst/>
            <a:ahLst/>
            <a:cxnLst/>
            <a:rect l="l" t="t" r="r" b="b"/>
            <a:pathLst>
              <a:path w="1676306" h="2357975">
                <a:moveTo>
                  <a:pt x="0" y="0"/>
                </a:moveTo>
                <a:lnTo>
                  <a:pt x="1676306" y="0"/>
                </a:lnTo>
                <a:lnTo>
                  <a:pt x="1676306" y="2357975"/>
                </a:lnTo>
                <a:lnTo>
                  <a:pt x="0" y="235797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205731">
            <a:off x="15825929" y="7938783"/>
            <a:ext cx="4924141" cy="3894548"/>
          </a:xfrm>
          <a:custGeom>
            <a:avLst/>
            <a:gdLst/>
            <a:ahLst/>
            <a:cxnLst/>
            <a:rect l="l" t="t" r="r" b="b"/>
            <a:pathLst>
              <a:path w="4924141" h="3894548">
                <a:moveTo>
                  <a:pt x="0" y="0"/>
                </a:moveTo>
                <a:lnTo>
                  <a:pt x="4924142" y="0"/>
                </a:lnTo>
                <a:lnTo>
                  <a:pt x="4924142" y="3894547"/>
                </a:lnTo>
                <a:lnTo>
                  <a:pt x="0" y="389454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723398" y="295275"/>
            <a:ext cx="9391371" cy="396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68"/>
              </a:lnSpc>
              <a:spcBef>
                <a:spcPct val="0"/>
              </a:spcBef>
            </a:pPr>
            <a:r>
              <a:rPr lang="en-US" sz="15321" u="none" strike="noStrike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Thank You</a:t>
            </a:r>
          </a:p>
        </p:txBody>
      </p:sp>
      <p:pic>
        <p:nvPicPr>
          <p:cNvPr id="3" name="watermarked-ee034a04-4f86-40c1-878d-6659b84370cf">
            <a:hlinkClick r:id="" action="ppaction://media"/>
            <a:extLst>
              <a:ext uri="{FF2B5EF4-FFF2-40B4-BE49-F238E27FC236}">
                <a16:creationId xmlns:a16="http://schemas.microsoft.com/office/drawing/2014/main" id="{7DE32806-A4FB-4951-8184-B18EF3F326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1000" y="0"/>
            <a:ext cx="10289458" cy="10289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289</Words>
  <Application>Microsoft Office PowerPoint</Application>
  <PresentationFormat>사용자 지정</PresentationFormat>
  <Paragraphs>50</Paragraphs>
  <Slides>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Calibri</vt:lpstr>
      <vt:lpstr>Lazydog</vt:lpstr>
      <vt:lpstr>Gaegu Bold</vt:lpstr>
      <vt:lpstr>Gaegu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Illustrative Travel Journal Presentation</dc:title>
  <cp:lastModifiedBy>SSAFY</cp:lastModifiedBy>
  <cp:revision>4</cp:revision>
  <dcterms:created xsi:type="dcterms:W3CDTF">2006-08-16T00:00:00Z</dcterms:created>
  <dcterms:modified xsi:type="dcterms:W3CDTF">2025-11-14T07:13:56Z</dcterms:modified>
  <dc:identifier>DAG4pJl1VKo</dc:identifier>
</cp:coreProperties>
</file>